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67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11F19-FD26-4388-9238-BD1305478F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56F25-EFF5-4A8E-A61C-8B42034DC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38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9C944C-751E-491C-9F4B-3D0BCFE94DE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37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9BD9E-3908-73E2-3EF0-35F01241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2CE80B-F21B-5156-8EB9-FC0242DE4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34FB0C-F920-AAFD-2C31-87DF47ABD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4B1206-6416-9705-91D4-C87A9DDB9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2A9FC5-1FCB-AFD9-6BD7-B70ABC38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87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20209-D7B7-FB19-CCD4-23C04C65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9D23BE-870D-A071-C108-F55F531E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5EE562-A0FC-653B-E85D-1E294DAA0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3D822C-D454-5718-CC68-72EAD097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CF4F51-F2D0-8D57-9B3C-D6C1F60B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86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FB3B398-7000-D911-F968-97D1E0110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50C9674-C2E5-A778-C4F7-A11BF2439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B89E9F-AF10-8E31-AFB9-B0414214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FDEF95-751B-158C-8933-4C37F681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C3EC3A-B4C7-898D-B0FE-A141B706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38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524000" y="2302446"/>
            <a:ext cx="8902791" cy="99002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4097"/>
                </a:solidFill>
              </a:defRPr>
            </a:lvl1pPr>
          </a:lstStyle>
          <a:p>
            <a:r>
              <a:rPr lang="zh-TW" altLang="en-US" dirty="0"/>
              <a:t>科學報告第一至三章工作坊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8902791" cy="89102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656951" y="6043551"/>
            <a:ext cx="1936687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cxnSp>
        <p:nvCxnSpPr>
          <p:cNvPr id="8" name="Google Shape;90;p1"/>
          <p:cNvCxnSpPr/>
          <p:nvPr userDrawn="1"/>
        </p:nvCxnSpPr>
        <p:spPr>
          <a:xfrm>
            <a:off x="1977198" y="3429000"/>
            <a:ext cx="7979893" cy="0"/>
          </a:xfrm>
          <a:prstGeom prst="straightConnector1">
            <a:avLst/>
          </a:prstGeom>
          <a:noFill/>
          <a:ln w="19050" cap="flat" cmpd="sng">
            <a:solidFill>
              <a:srgbClr val="00409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投影片編號版面配置區 5">
            <a:extLst>
              <a:ext uri="{FF2B5EF4-FFF2-40B4-BE49-F238E27FC236}">
                <a16:creationId xmlns:a16="http://schemas.microsoft.com/office/drawing/2014/main" id="{24510E32-4A3A-7984-7CA9-23D02D9B4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6489" y="6392112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5BE0C4B-D607-43C3-93DF-C78E8C45B06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10" name="圖片 9" descr="一張含有 文字, 螢幕擷取畫面, 字型, 平面設計 的圖片&#10;&#10;自動產生的描述">
            <a:extLst>
              <a:ext uri="{FF2B5EF4-FFF2-40B4-BE49-F238E27FC236}">
                <a16:creationId xmlns:a16="http://schemas.microsoft.com/office/drawing/2014/main" id="{80B13604-8200-4323-95FC-E18B48F06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19"/>
          <a:stretch/>
        </p:blipFill>
        <p:spPr>
          <a:xfrm>
            <a:off x="5705380" y="4927247"/>
            <a:ext cx="3888257" cy="381049"/>
          </a:xfrm>
          <a:prstGeom prst="rect">
            <a:avLst/>
          </a:prstGeom>
        </p:spPr>
      </p:pic>
      <p:pic>
        <p:nvPicPr>
          <p:cNvPr id="6" name="圖片 5" descr="一張含有 文字, 字型, 螢幕擷取畫面, 圖形 的圖片&#10;&#10;自動產生的描述">
            <a:extLst>
              <a:ext uri="{FF2B5EF4-FFF2-40B4-BE49-F238E27FC236}">
                <a16:creationId xmlns:a16="http://schemas.microsoft.com/office/drawing/2014/main" id="{32A9C783-4F93-622D-0B46-3C0BA6869C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33" y="4768632"/>
            <a:ext cx="2225270" cy="6692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00620C5-0604-E392-E4A2-4DEC0D932E86}"/>
              </a:ext>
            </a:extLst>
          </p:cNvPr>
          <p:cNvSpPr txBox="1"/>
          <p:nvPr userDrawn="1"/>
        </p:nvSpPr>
        <p:spPr>
          <a:xfrm>
            <a:off x="2362106" y="499081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050" dirty="0"/>
              <a:t>計畫辦公室</a:t>
            </a:r>
          </a:p>
        </p:txBody>
      </p:sp>
      <p:pic>
        <p:nvPicPr>
          <p:cNvPr id="17" name="圖片 16" descr="一張含有 文字, 字型, 圖形, 平面設計 的圖片&#10;&#10;自動產生的描述">
            <a:extLst>
              <a:ext uri="{FF2B5EF4-FFF2-40B4-BE49-F238E27FC236}">
                <a16:creationId xmlns:a16="http://schemas.microsoft.com/office/drawing/2014/main" id="{1B0E1897-595E-EB3D-5C2D-0CB4343E1A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15" y="5424876"/>
            <a:ext cx="2513136" cy="38839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C926397-04C6-B7A4-3FFD-88B41011F75D}"/>
              </a:ext>
            </a:extLst>
          </p:cNvPr>
          <p:cNvSpPr txBox="1"/>
          <p:nvPr userDrawn="1"/>
        </p:nvSpPr>
        <p:spPr>
          <a:xfrm>
            <a:off x="3914522" y="554857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050" dirty="0"/>
              <a:t>指導單位</a:t>
            </a:r>
          </a:p>
        </p:txBody>
      </p:sp>
    </p:spTree>
    <p:extLst>
      <p:ext uri="{BB962C8B-B14F-4D97-AF65-F5344CB8AC3E}">
        <p14:creationId xmlns:p14="http://schemas.microsoft.com/office/powerpoint/2010/main" val="88243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無Logo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2302446"/>
            <a:ext cx="8902791" cy="99002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4097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902791" cy="89102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656951" y="6043551"/>
            <a:ext cx="1936687" cy="365125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cxnSp>
        <p:nvCxnSpPr>
          <p:cNvPr id="8" name="Google Shape;90;p1"/>
          <p:cNvCxnSpPr/>
          <p:nvPr userDrawn="1"/>
        </p:nvCxnSpPr>
        <p:spPr>
          <a:xfrm>
            <a:off x="1977198" y="3429000"/>
            <a:ext cx="7979893" cy="0"/>
          </a:xfrm>
          <a:prstGeom prst="straightConnector1">
            <a:avLst/>
          </a:prstGeom>
          <a:noFill/>
          <a:ln w="19050" cap="flat" cmpd="sng">
            <a:solidFill>
              <a:srgbClr val="00409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投影片編號版面配置區 5">
            <a:extLst>
              <a:ext uri="{FF2B5EF4-FFF2-40B4-BE49-F238E27FC236}">
                <a16:creationId xmlns:a16="http://schemas.microsoft.com/office/drawing/2014/main" id="{24510E32-4A3A-7984-7CA9-23D02D9B4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6489" y="6392112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5BE0C4B-D607-43C3-93DF-C78E8C45B06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8126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版面配置區 1">
            <a:extLst>
              <a:ext uri="{FF2B5EF4-FFF2-40B4-BE49-F238E27FC236}">
                <a16:creationId xmlns:a16="http://schemas.microsoft.com/office/drawing/2014/main" id="{FBFC7E7B-F471-8490-D063-63BC32940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11" y="283325"/>
            <a:ext cx="10915378" cy="866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D2545732-65D6-B40C-634F-D2C86DFE0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6489" y="6392112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5BE0C4B-D607-43C3-93DF-C78E8C45B06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224F5E0E-0528-AD44-2583-15F753F50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310" y="1216059"/>
            <a:ext cx="10915378" cy="4951478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925443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38310" y="1216059"/>
            <a:ext cx="5381489" cy="4951478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216059"/>
            <a:ext cx="5393100" cy="4951478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E0C4B-D607-43C3-93DF-C78E8C45B0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153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頁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AABC974-E506-A2DA-3FCA-0057C7EA93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E0C4B-D607-43C3-93DF-C78E8C45B06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9548AC-477B-92B6-5868-873F3E9D0FBB}"/>
              </a:ext>
            </a:extLst>
          </p:cNvPr>
          <p:cNvSpPr/>
          <p:nvPr userDrawn="1"/>
        </p:nvSpPr>
        <p:spPr>
          <a:xfrm>
            <a:off x="320511" y="942680"/>
            <a:ext cx="11397007" cy="424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FA53EC-E677-443B-C8BF-61E46CB5368E}"/>
              </a:ext>
            </a:extLst>
          </p:cNvPr>
          <p:cNvSpPr/>
          <p:nvPr userDrawn="1"/>
        </p:nvSpPr>
        <p:spPr>
          <a:xfrm>
            <a:off x="181111" y="6333030"/>
            <a:ext cx="4202353" cy="424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D91EC8C-EFD8-5472-9DB9-C6A03BB77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6892" y="2126818"/>
            <a:ext cx="6777880" cy="1302182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rgbClr val="004097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cxnSp>
        <p:nvCxnSpPr>
          <p:cNvPr id="8" name="Google Shape;90;p1">
            <a:extLst>
              <a:ext uri="{FF2B5EF4-FFF2-40B4-BE49-F238E27FC236}">
                <a16:creationId xmlns:a16="http://schemas.microsoft.com/office/drawing/2014/main" id="{915E9FC0-E2A6-4665-310A-C472E9B52DB1}"/>
              </a:ext>
            </a:extLst>
          </p:cNvPr>
          <p:cNvCxnSpPr>
            <a:cxnSpLocks/>
          </p:cNvCxnSpPr>
          <p:nvPr userDrawn="1"/>
        </p:nvCxnSpPr>
        <p:spPr>
          <a:xfrm>
            <a:off x="2654075" y="3565524"/>
            <a:ext cx="6603515" cy="0"/>
          </a:xfrm>
          <a:prstGeom prst="straightConnector1">
            <a:avLst/>
          </a:prstGeom>
          <a:noFill/>
          <a:ln w="19050" cap="flat" cmpd="sng">
            <a:solidFill>
              <a:srgbClr val="00409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圖片 10" descr="一張含有 文字, 螢幕擷取畫面, 字型, 平面設計 的圖片&#10;&#10;自動產生的描述">
            <a:extLst>
              <a:ext uri="{FF2B5EF4-FFF2-40B4-BE49-F238E27FC236}">
                <a16:creationId xmlns:a16="http://schemas.microsoft.com/office/drawing/2014/main" id="{8A724E7E-740D-B04D-0944-377544A43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38" y="3702049"/>
            <a:ext cx="5998588" cy="98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C73009-F2DA-5657-9107-C06C773A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04898F-5187-0FF1-A579-615FC9FA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74342E-AE81-F1BC-CBE6-E108A152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D5D69C-7037-41FC-9FAF-B31AF186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CA8E45-99B9-8613-7FB1-56CE149A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5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95531-6FA7-108D-FB15-B013379B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CEE986-A7EF-56D5-F075-7CC414667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0131F5-0931-6371-E200-EE5C17E6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B5A5ED-AEF9-EEE7-C44F-FFC576A5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B97A56-AA3D-9620-0F15-58A2133A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79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4CF2A-0A71-C360-36FE-251C9BA8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7D3653-EF0B-B3F6-321D-679F5E03A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C075A9-9D9E-97C4-7348-A5A990807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A46A44-01FD-6BE2-ADB5-194E98893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939003-513B-6DC0-C99C-DD66107F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92A6B5-39FF-F883-5A86-B8135626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463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98320-36FB-E534-CB82-C25F86EE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53F810-59DB-8CD3-A289-B3574976A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2CAE2B-F33B-995B-B580-E968ECDEE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8826C5-E259-C73D-B7F4-BB6252B42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2D034DB-C03A-FDBF-9F25-0EE7DFA73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E95F541-DB82-49A5-D0A6-F212D8F4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DDB20B6-5BB1-E502-7BAE-007E9508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0B98CB-69D6-7C16-920F-6BD34EB4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0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A5E27-46FD-F4C2-88BD-1565C72D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2C6B4F7-4BE4-B68D-6688-8E40A6DE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6F9CCC-9AE7-E96F-52CD-2846B9CE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EB35E1-DAF2-7176-FE95-B3840590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893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23C4336-DC10-8DD8-95C3-075648065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F8AC3E6-2BBE-5E01-805F-64A6B911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7F64C6-9231-2CCA-60C9-9F66A6B6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94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0ACE5F-88C4-6593-E67A-1301E17E2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80646D-2707-E75A-2263-4FF1B0B1D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4D78CF-3CFB-91B8-C6BA-9D8004F35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72B97-8391-A7C1-D431-AA04BE13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513101-440C-1044-450F-81F78735E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64314C-A906-06F8-096F-B71791AF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858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FD3FC2-F67C-5167-0F02-654A4031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276EEE-661C-099A-9A82-AC30703894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29A233-732E-6CAE-05C1-51B185F95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5ED1F4-D1AA-7F92-6C48-37ACF454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E6E171-D924-390C-2F70-3E516287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687055-5CA3-7115-F218-E9A3793E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33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49B225C-3C47-3FFD-8AF6-33D65AF36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025C06-DF1C-2009-C9E6-A4E92EAE2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937FF1-0894-5C7D-4DCD-4E93DCCF3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725945-1465-457E-9F00-2206D08F7888}" type="datetimeFigureOut">
              <a:rPr lang="zh-TW" altLang="en-US" smtClean="0"/>
              <a:t>2025/5/16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EA6DD6-FC72-4EDF-3681-9BD2D94EC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484DB8-1385-1651-5611-C71C4DD4E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0949E9-673C-47A8-AA02-E996D50579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77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38311" y="283325"/>
            <a:ext cx="10915378" cy="866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8311" y="1216064"/>
            <a:ext cx="10915378" cy="4960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096489" y="6392112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5BE0C4B-D607-43C3-93DF-C78E8C45B06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4" name="Google Shape;399;p12"/>
          <p:cNvCxnSpPr/>
          <p:nvPr userDrawn="1"/>
        </p:nvCxnSpPr>
        <p:spPr>
          <a:xfrm>
            <a:off x="638311" y="1149855"/>
            <a:ext cx="10915378" cy="1"/>
          </a:xfrm>
          <a:prstGeom prst="straightConnector1">
            <a:avLst/>
          </a:prstGeom>
          <a:noFill/>
          <a:ln w="19050" cap="flat" cmpd="sng">
            <a:solidFill>
              <a:srgbClr val="00409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9DF2EF84-7159-24E6-B51D-48662CE88A3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11" y="6376523"/>
            <a:ext cx="4060951" cy="3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409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8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3E5ED387-9168-6390-9C34-8F523D69C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658" y="3837497"/>
            <a:ext cx="8902791" cy="1041657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bg2">
                    <a:lumMod val="25000"/>
                  </a:schemeClr>
                </a:solidFill>
              </a:rPr>
              <a:t>Yen-Wei Li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2100" y="1133931"/>
            <a:ext cx="10771909" cy="22805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-US" altLang="zh-TW" sz="40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en-US" altLang="zh-TW" sz="4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TW" sz="4800" dirty="0">
                <a:solidFill>
                  <a:srgbClr val="000099"/>
                </a:solidFill>
                <a:latin typeface="Georgia" panose="02040502050405020303" pitchFamily="18" charset="0"/>
              </a:rPr>
              <a:t>Data Handling &amp; Visualization</a:t>
            </a:r>
            <a:endParaRPr lang="zh-TW" altLang="en-US" sz="4800" dirty="0">
              <a:solidFill>
                <a:srgbClr val="000099"/>
              </a:solidFill>
              <a:latin typeface="Georgia" panose="02040502050405020303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51DCD6-08D3-4734-872F-4F9ED084C4DC}"/>
              </a:ext>
            </a:extLst>
          </p:cNvPr>
          <p:cNvSpPr/>
          <p:nvPr/>
        </p:nvSpPr>
        <p:spPr>
          <a:xfrm>
            <a:off x="65005" y="6197118"/>
            <a:ext cx="4333649" cy="66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69ED3A-5810-4774-98DF-16508A6DF594}"/>
              </a:ext>
            </a:extLst>
          </p:cNvPr>
          <p:cNvSpPr/>
          <p:nvPr/>
        </p:nvSpPr>
        <p:spPr>
          <a:xfrm>
            <a:off x="3190056" y="4923692"/>
            <a:ext cx="589382" cy="38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5C7DF3-6BF5-42E1-BF27-05117D2ED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32" y="4901422"/>
            <a:ext cx="589382" cy="42519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2C2D91-DEC5-4C16-833E-B8259D9F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27072" y="6197118"/>
            <a:ext cx="193668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2025/5/16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323B8F-ABAD-FF96-EBA8-26D50483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2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0D1AE-68FC-53B8-C0BF-F4AABEA6C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7">
            <a:extLst>
              <a:ext uri="{FF2B5EF4-FFF2-40B4-BE49-F238E27FC236}">
                <a16:creationId xmlns:a16="http://schemas.microsoft.com/office/drawing/2014/main" id="{9FF361B6-0B87-2658-74C2-6974E8986EFB}"/>
              </a:ext>
            </a:extLst>
          </p:cNvPr>
          <p:cNvSpPr txBox="1">
            <a:spLocks/>
          </p:cNvSpPr>
          <p:nvPr/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0000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>
                <a:latin typeface="Georgia" panose="02040502050405020303" pitchFamily="18" charset="0"/>
              </a:rPr>
              <a:t>Thank you for listening.</a:t>
            </a:r>
            <a:endParaRPr lang="zh-TW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3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D82EEEAB-476F-A5F0-E5EB-04273D09EE82}"/>
              </a:ext>
            </a:extLst>
          </p:cNvPr>
          <p:cNvSpPr txBox="1">
            <a:spLocks/>
          </p:cNvSpPr>
          <p:nvPr/>
        </p:nvSpPr>
        <p:spPr>
          <a:xfrm>
            <a:off x="876000" y="69102"/>
            <a:ext cx="10440000" cy="71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rgbClr val="1E73AA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TW">
                <a:solidFill>
                  <a:srgbClr val="000099"/>
                </a:solidFill>
                <a:latin typeface="Georgia" panose="02040502050405020303" pitchFamily="18" charset="0"/>
              </a:rPr>
              <a:t>Working with Healpix data</a:t>
            </a:r>
            <a:endParaRPr lang="zh-TW" altLang="en-US" dirty="0">
              <a:solidFill>
                <a:srgbClr val="000099"/>
              </a:solidFill>
              <a:latin typeface="Georgia" panose="02040502050405020303" pitchFamily="18" charset="0"/>
            </a:endParaRP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3595751E-D8DD-CD0F-5FAB-4B3A52F4320E}"/>
              </a:ext>
            </a:extLst>
          </p:cNvPr>
          <p:cNvSpPr txBox="1">
            <a:spLocks/>
          </p:cNvSpPr>
          <p:nvPr/>
        </p:nvSpPr>
        <p:spPr>
          <a:xfrm>
            <a:off x="844498" y="1194682"/>
            <a:ext cx="11104117" cy="495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3600" dirty="0">
                <a:solidFill>
                  <a:prstClr val="black"/>
                </a:solidFill>
                <a:latin typeface="Calibri"/>
                <a:ea typeface="微軟正黑體"/>
              </a:rPr>
              <a:t>How can </a:t>
            </a:r>
            <a:r>
              <a:rPr lang="en-US" altLang="zh-TW" sz="3600" b="1" dirty="0">
                <a:solidFill>
                  <a:srgbClr val="1F497D"/>
                </a:solidFill>
                <a:latin typeface="Calibri"/>
                <a:ea typeface="微軟正黑體"/>
              </a:rPr>
              <a:t>HEALPix-based data </a:t>
            </a:r>
            <a:r>
              <a:rPr lang="en-US" altLang="zh-TW" sz="3600" dirty="0">
                <a:solidFill>
                  <a:prstClr val="black"/>
                </a:solidFill>
                <a:latin typeface="Calibri"/>
                <a:ea typeface="微軟正黑體"/>
              </a:rPr>
              <a:t>be effectively integrated into </a:t>
            </a:r>
            <a:r>
              <a:rPr lang="en-US" altLang="zh-TW" sz="3600" b="1" dirty="0">
                <a:solidFill>
                  <a:srgbClr val="1F497D"/>
                </a:solidFill>
                <a:latin typeface="Calibri"/>
                <a:ea typeface="微軟正黑體"/>
              </a:rPr>
              <a:t>deep learning frameworks</a:t>
            </a:r>
            <a:r>
              <a:rPr lang="en-US" altLang="zh-TW" sz="3600" dirty="0">
                <a:solidFill>
                  <a:prstClr val="black"/>
                </a:solidFill>
                <a:latin typeface="Calibri"/>
                <a:ea typeface="微軟正黑體"/>
              </a:rPr>
              <a:t> (e.g., </a:t>
            </a:r>
            <a:r>
              <a:rPr lang="en-US" altLang="zh-TW" sz="3600" b="1" dirty="0">
                <a:solidFill>
                  <a:prstClr val="black"/>
                </a:solidFill>
                <a:latin typeface="Calibri"/>
                <a:ea typeface="微軟正黑體"/>
              </a:rPr>
              <a:t>CNNs</a:t>
            </a:r>
            <a:r>
              <a:rPr lang="en-US" altLang="zh-TW" sz="3600" dirty="0">
                <a:solidFill>
                  <a:prstClr val="black"/>
                </a:solidFill>
                <a:latin typeface="Calibri"/>
                <a:ea typeface="微軟正黑體"/>
              </a:rPr>
              <a:t> or </a:t>
            </a:r>
            <a:r>
              <a:rPr lang="en-US" altLang="zh-TW" sz="3600" b="1" dirty="0">
                <a:solidFill>
                  <a:prstClr val="black"/>
                </a:solidFill>
                <a:latin typeface="Calibri"/>
                <a:ea typeface="微軟正黑體"/>
              </a:rPr>
              <a:t>U-Nets</a:t>
            </a:r>
            <a:r>
              <a:rPr lang="en-US" altLang="zh-TW" sz="3600" dirty="0">
                <a:solidFill>
                  <a:prstClr val="black"/>
                </a:solidFill>
                <a:latin typeface="Calibri"/>
                <a:ea typeface="微軟正黑體"/>
              </a:rPr>
              <a:t>)?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prstClr val="black"/>
                </a:solidFill>
                <a:latin typeface="Calibri"/>
                <a:ea typeface="微軟正黑體"/>
              </a:rPr>
              <a:t>Data Preprocessing and Input Construction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prstClr val="black"/>
                </a:solidFill>
                <a:latin typeface="Calibri"/>
                <a:ea typeface="微軟正黑體"/>
              </a:rPr>
              <a:t>Model Design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prstClr val="black"/>
                </a:solidFill>
                <a:latin typeface="Calibri"/>
                <a:ea typeface="微軟正黑體"/>
              </a:rPr>
              <a:t>Model Training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27208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F08FA-24F7-F4F9-0038-AD9499EDF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14182-D07D-B732-2B50-D9181CB3F5C5}"/>
              </a:ext>
            </a:extLst>
          </p:cNvPr>
          <p:cNvSpPr txBox="1">
            <a:spLocks/>
          </p:cNvSpPr>
          <p:nvPr/>
        </p:nvSpPr>
        <p:spPr>
          <a:xfrm>
            <a:off x="876000" y="69102"/>
            <a:ext cx="10440000" cy="71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rgbClr val="1E73AA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zh-TW">
                <a:solidFill>
                  <a:srgbClr val="000099"/>
                </a:solidFill>
                <a:latin typeface="Georgia" panose="02040502050405020303" pitchFamily="18" charset="0"/>
              </a:rPr>
              <a:t>Data Preprocessing and Input Construction</a:t>
            </a:r>
            <a:endParaRPr lang="zh-TW" altLang="en-US" dirty="0">
              <a:solidFill>
                <a:srgbClr val="000099"/>
              </a:solidFill>
              <a:latin typeface="Georgia" panose="02040502050405020303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F65553-D1AD-2A1C-E4DC-8C0C8E25D898}"/>
              </a:ext>
            </a:extLst>
          </p:cNvPr>
          <p:cNvGrpSpPr/>
          <p:nvPr/>
        </p:nvGrpSpPr>
        <p:grpSpPr>
          <a:xfrm>
            <a:off x="871534" y="1150107"/>
            <a:ext cx="6857755" cy="2201429"/>
            <a:chOff x="2377380" y="1268421"/>
            <a:chExt cx="6857755" cy="204198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635AEFF-4085-E05B-7391-CF100D940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7380" y="1268421"/>
              <a:ext cx="6857755" cy="2041982"/>
            </a:xfrm>
            <a:prstGeom prst="rect">
              <a:avLst/>
            </a:prstGeom>
            <a:ln w="28575">
              <a:solidFill>
                <a:srgbClr val="4F81BD"/>
              </a:solidFill>
            </a:ln>
          </p:spPr>
        </p:pic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FFE56406-0A12-E30A-27F3-1710FAE86FEF}"/>
                </a:ext>
              </a:extLst>
            </p:cNvPr>
            <p:cNvSpPr/>
            <p:nvPr/>
          </p:nvSpPr>
          <p:spPr>
            <a:xfrm>
              <a:off x="5751587" y="2070138"/>
              <a:ext cx="377588" cy="348018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963A9159-370F-D585-03D0-468E11DD88EE}"/>
                </a:ext>
              </a:extLst>
            </p:cNvPr>
            <p:cNvSpPr/>
            <p:nvPr/>
          </p:nvSpPr>
          <p:spPr>
            <a:xfrm>
              <a:off x="3858563" y="1735230"/>
              <a:ext cx="705942" cy="348018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87D38A-B093-631D-89BD-1E86FE179E3A}"/>
              </a:ext>
            </a:extLst>
          </p:cNvPr>
          <p:cNvSpPr txBox="1"/>
          <p:nvPr/>
        </p:nvSpPr>
        <p:spPr>
          <a:xfrm>
            <a:off x="7979119" y="966304"/>
            <a:ext cx="3273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Zoom Level</a:t>
            </a:r>
            <a:r>
              <a:rPr lang="zh-TW" altLang="en-US" b="1" dirty="0">
                <a:solidFill>
                  <a:prstClr val="black"/>
                </a:solidFill>
                <a:latin typeface="Calibri"/>
                <a:ea typeface="微軟正黑體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=</a:t>
            </a:r>
            <a:r>
              <a:rPr lang="zh-TW" altLang="en-US" b="1" dirty="0">
                <a:solidFill>
                  <a:prstClr val="black"/>
                </a:solidFill>
                <a:latin typeface="Calibri"/>
                <a:ea typeface="微軟正黑體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9</a:t>
            </a:r>
            <a:r>
              <a:rPr lang="zh-TW" altLang="en-US" b="1" dirty="0">
                <a:solidFill>
                  <a:prstClr val="black"/>
                </a:solidFill>
                <a:latin typeface="Calibri"/>
                <a:ea typeface="微軟正黑體"/>
              </a:rPr>
              <a:t> ≈ </a:t>
            </a:r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12 × 12 km</a:t>
            </a:r>
          </a:p>
          <a:p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2020/03/01   ̴̴ 2021/02/28</a:t>
            </a:r>
            <a:r>
              <a:rPr lang="zh-TW" altLang="en-US" b="1" dirty="0">
                <a:solidFill>
                  <a:prstClr val="black"/>
                </a:solidFill>
                <a:latin typeface="Calibri"/>
                <a:ea typeface="微軟正黑體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 (3hr)</a:t>
            </a:r>
            <a:endParaRPr lang="zh-TW" altLang="en-US" b="1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1EAED5B-2325-189E-E849-3CFAC5438C53}"/>
              </a:ext>
            </a:extLst>
          </p:cNvPr>
          <p:cNvSpPr txBox="1"/>
          <p:nvPr/>
        </p:nvSpPr>
        <p:spPr>
          <a:xfrm>
            <a:off x="7986947" y="3868010"/>
            <a:ext cx="3273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Zoom Level</a:t>
            </a:r>
            <a:r>
              <a:rPr lang="zh-TW" altLang="en-US" b="1" dirty="0">
                <a:solidFill>
                  <a:prstClr val="black"/>
                </a:solidFill>
                <a:latin typeface="Calibri"/>
                <a:ea typeface="微軟正黑體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=</a:t>
            </a:r>
            <a:r>
              <a:rPr lang="zh-TW" altLang="en-US" b="1" dirty="0">
                <a:solidFill>
                  <a:prstClr val="black"/>
                </a:solidFill>
                <a:latin typeface="Calibri"/>
                <a:ea typeface="微軟正黑體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11</a:t>
            </a:r>
            <a:r>
              <a:rPr lang="zh-TW" altLang="en-US" b="1" dirty="0">
                <a:solidFill>
                  <a:prstClr val="black"/>
                </a:solidFill>
                <a:latin typeface="Calibri"/>
                <a:ea typeface="微軟正黑體"/>
              </a:rPr>
              <a:t> ≈ </a:t>
            </a:r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3 × 3 km</a:t>
            </a:r>
          </a:p>
          <a:p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2020/01/01   ̴̴ 2021/03/01</a:t>
            </a:r>
            <a:r>
              <a:rPr lang="zh-TW" altLang="en-US" b="1" dirty="0">
                <a:solidFill>
                  <a:prstClr val="black"/>
                </a:solidFill>
                <a:latin typeface="Calibri"/>
                <a:ea typeface="微軟正黑體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Calibri"/>
                <a:ea typeface="微軟正黑體"/>
              </a:rPr>
              <a:t> (1hr)</a:t>
            </a:r>
            <a:endParaRPr lang="zh-TW" altLang="en-US" b="1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3CC76C-5355-DCF8-E918-94A36D849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854" y="1719023"/>
            <a:ext cx="3974489" cy="2042599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9EF60B19-1D4A-2237-280C-88A31EF907C6}"/>
              </a:ext>
            </a:extLst>
          </p:cNvPr>
          <p:cNvGrpSpPr/>
          <p:nvPr/>
        </p:nvGrpSpPr>
        <p:grpSpPr>
          <a:xfrm>
            <a:off x="871534" y="4073381"/>
            <a:ext cx="6885064" cy="2026429"/>
            <a:chOff x="871534" y="4189386"/>
            <a:chExt cx="6885064" cy="202642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A5B5DE0-F028-4A47-362A-0F50031A5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534" y="4189386"/>
              <a:ext cx="6885064" cy="2026429"/>
            </a:xfrm>
            <a:prstGeom prst="rect">
              <a:avLst/>
            </a:prstGeom>
            <a:ln w="28575">
              <a:solidFill>
                <a:srgbClr val="4F81BD"/>
              </a:solidFill>
            </a:ln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39E03B13-D742-0265-E5BF-F1BD8DEA7415}"/>
                </a:ext>
              </a:extLst>
            </p:cNvPr>
            <p:cNvSpPr/>
            <p:nvPr/>
          </p:nvSpPr>
          <p:spPr>
            <a:xfrm>
              <a:off x="1577070" y="4713237"/>
              <a:ext cx="705942" cy="375193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8B40B3E-DC23-0203-DE00-1C3B8A8C37FC}"/>
                </a:ext>
              </a:extLst>
            </p:cNvPr>
            <p:cNvSpPr/>
            <p:nvPr/>
          </p:nvSpPr>
          <p:spPr>
            <a:xfrm>
              <a:off x="1807419" y="5088430"/>
              <a:ext cx="377588" cy="375193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8118C1F3-DAD2-0BA2-528E-F31BB42EB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947" y="4503761"/>
            <a:ext cx="3901449" cy="221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7D31B-9886-9984-FCFC-4F48333A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38AAB-86A9-3A44-9399-05B496C98436}"/>
              </a:ext>
            </a:extLst>
          </p:cNvPr>
          <p:cNvSpPr txBox="1">
            <a:spLocks/>
          </p:cNvSpPr>
          <p:nvPr/>
        </p:nvSpPr>
        <p:spPr>
          <a:xfrm>
            <a:off x="876000" y="69102"/>
            <a:ext cx="10440000" cy="71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rgbClr val="1E73AA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Check Input Data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E73AA"/>
              </a:solidFill>
              <a:effectLst/>
              <a:uLnTx/>
              <a:uFillTx/>
              <a:latin typeface="微軟正黑體"/>
              <a:ea typeface="微軟正黑體"/>
              <a:cs typeface="+mj-cs"/>
            </a:endParaRPr>
          </a:p>
        </p:txBody>
      </p:sp>
      <p:pic>
        <p:nvPicPr>
          <p:cNvPr id="3" name="內容版面配置區 6">
            <a:extLst>
              <a:ext uri="{FF2B5EF4-FFF2-40B4-BE49-F238E27FC236}">
                <a16:creationId xmlns:a16="http://schemas.microsoft.com/office/drawing/2014/main" id="{76D0A229-C863-32D8-F2D6-BC5F6509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1" y="4134473"/>
            <a:ext cx="6114198" cy="220388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FA89B90-68C7-4BAE-C731-CF1B91FB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01" y="852418"/>
            <a:ext cx="6187318" cy="33319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E223F1-C66F-5EDF-9A4F-1EDEFD458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619" y="3987844"/>
            <a:ext cx="5222211" cy="27473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648002-ACFB-8B83-0816-1D97B190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750" y="916674"/>
            <a:ext cx="4826426" cy="300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2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498CD-747A-D1F6-6688-D65715C9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74079F-5B03-E16F-2E62-383FEEA14D38}"/>
              </a:ext>
            </a:extLst>
          </p:cNvPr>
          <p:cNvSpPr txBox="1">
            <a:spLocks/>
          </p:cNvSpPr>
          <p:nvPr/>
        </p:nvSpPr>
        <p:spPr>
          <a:xfrm>
            <a:off x="876000" y="69102"/>
            <a:ext cx="10440000" cy="71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rgbClr val="1E73AA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 Model Design: CNN</a:t>
            </a:r>
            <a:r>
              <a:rPr kumimoji="0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 </a:t>
            </a:r>
            <a:r>
              <a:rPr kumimoji="0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Downscaling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E73AA"/>
              </a:solidFill>
              <a:effectLst/>
              <a:uLnTx/>
              <a:uFillTx/>
              <a:latin typeface="微軟正黑體"/>
              <a:ea typeface="微軟正黑體"/>
              <a:cs typeface="+mj-cs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5231EFAA-4088-1E54-6B47-6733583FAE20}"/>
              </a:ext>
            </a:extLst>
          </p:cNvPr>
          <p:cNvSpPr txBox="1">
            <a:spLocks/>
          </p:cNvSpPr>
          <p:nvPr/>
        </p:nvSpPr>
        <p:spPr>
          <a:xfrm>
            <a:off x="876000" y="69102"/>
            <a:ext cx="10440000" cy="71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rgbClr val="1E73AA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 Model Design: CNN</a:t>
            </a:r>
            <a:r>
              <a:rPr kumimoji="0" lang="zh-TW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 </a:t>
            </a:r>
            <a:r>
              <a:rPr kumimoji="0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Downscaling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E73AA"/>
              </a:solidFill>
              <a:effectLst/>
              <a:uLnTx/>
              <a:uFillTx/>
              <a:latin typeface="微軟正黑體"/>
              <a:ea typeface="微軟正黑體"/>
              <a:cs typeface="+mj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0D596E-EF45-0D2B-B2F9-414B2771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661" y="1623042"/>
            <a:ext cx="4349420" cy="385477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1E80B6-D59B-E766-CCEC-E9AFE444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7969"/>
            <a:ext cx="4006322" cy="3970789"/>
          </a:xfrm>
          <a:prstGeom prst="rect">
            <a:avLst/>
          </a:prstGeom>
        </p:spPr>
      </p:pic>
      <p:sp>
        <p:nvSpPr>
          <p:cNvPr id="6" name="圓角矩形 140">
            <a:extLst>
              <a:ext uri="{FF2B5EF4-FFF2-40B4-BE49-F238E27FC236}">
                <a16:creationId xmlns:a16="http://schemas.microsoft.com/office/drawing/2014/main" id="{C4DA99D6-2D24-6F5F-CB2F-DB4A033BBC13}"/>
              </a:ext>
            </a:extLst>
          </p:cNvPr>
          <p:cNvSpPr/>
          <p:nvPr/>
        </p:nvSpPr>
        <p:spPr>
          <a:xfrm>
            <a:off x="1471456" y="1029950"/>
            <a:ext cx="648072" cy="40174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LR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7" name="圓角矩形 141">
            <a:extLst>
              <a:ext uri="{FF2B5EF4-FFF2-40B4-BE49-F238E27FC236}">
                <a16:creationId xmlns:a16="http://schemas.microsoft.com/office/drawing/2014/main" id="{996550F9-45F8-E300-75D4-0EC00877075C}"/>
              </a:ext>
            </a:extLst>
          </p:cNvPr>
          <p:cNvSpPr/>
          <p:nvPr/>
        </p:nvSpPr>
        <p:spPr>
          <a:xfrm>
            <a:off x="9314299" y="1008701"/>
            <a:ext cx="648072" cy="422989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HR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93643F-6EDB-F48F-65EB-2F1420BC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321" y="2758616"/>
            <a:ext cx="4179358" cy="13407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9EDBB24-9DCB-ED95-711A-695F0EFB03A1}"/>
              </a:ext>
            </a:extLst>
          </p:cNvPr>
          <p:cNvSpPr txBox="1"/>
          <p:nvPr/>
        </p:nvSpPr>
        <p:spPr>
          <a:xfrm>
            <a:off x="4006322" y="4347657"/>
            <a:ext cx="6097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1F497D"/>
                </a:solidFill>
                <a:latin typeface="Google Sans"/>
                <a:ea typeface="微軟正黑體"/>
              </a:rPr>
              <a:t>Convolutional Neural Network (CNN)</a:t>
            </a:r>
            <a:endParaRPr lang="zh-TW" altLang="en-US" sz="2000" b="1" dirty="0">
              <a:solidFill>
                <a:srgbClr val="1F497D"/>
              </a:solidFill>
              <a:latin typeface="Calibri"/>
              <a:ea typeface="微軟正黑體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E24EA29-CD0D-5EC7-895A-A4FCF5D40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52" y="5775037"/>
            <a:ext cx="2276492" cy="7429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1591E2-5320-05C8-1A7C-9530A581F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977" y="5669173"/>
            <a:ext cx="2276492" cy="7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2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17DCB-5E8B-28B9-71A9-04B133EB3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2F0F9-D7C1-7FF9-49F0-FF7AD245FBD2}"/>
              </a:ext>
            </a:extLst>
          </p:cNvPr>
          <p:cNvSpPr txBox="1">
            <a:spLocks/>
          </p:cNvSpPr>
          <p:nvPr/>
        </p:nvSpPr>
        <p:spPr>
          <a:xfrm>
            <a:off x="876001" y="69102"/>
            <a:ext cx="10440000" cy="71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rgbClr val="1E73AA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 Model Design: CNN Downscaling 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E73AA"/>
              </a:solidFill>
              <a:effectLst/>
              <a:uLnTx/>
              <a:uFillTx/>
              <a:latin typeface="微軟正黑體"/>
              <a:ea typeface="微軟正黑體"/>
              <a:cs typeface="+mj-cs"/>
            </a:endParaRPr>
          </a:p>
        </p:txBody>
      </p:sp>
      <p:sp>
        <p:nvSpPr>
          <p:cNvPr id="3" name="圓角矩形 140">
            <a:extLst>
              <a:ext uri="{FF2B5EF4-FFF2-40B4-BE49-F238E27FC236}">
                <a16:creationId xmlns:a16="http://schemas.microsoft.com/office/drawing/2014/main" id="{2965B211-8E76-8FC3-CA80-5CDA116A2FEB}"/>
              </a:ext>
            </a:extLst>
          </p:cNvPr>
          <p:cNvSpPr/>
          <p:nvPr/>
        </p:nvSpPr>
        <p:spPr>
          <a:xfrm>
            <a:off x="1471457" y="1029950"/>
            <a:ext cx="648072" cy="40174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LR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4" name="圓角矩形 141">
            <a:extLst>
              <a:ext uri="{FF2B5EF4-FFF2-40B4-BE49-F238E27FC236}">
                <a16:creationId xmlns:a16="http://schemas.microsoft.com/office/drawing/2014/main" id="{27CCC964-4125-31A3-433F-89602ADADE2B}"/>
              </a:ext>
            </a:extLst>
          </p:cNvPr>
          <p:cNvSpPr/>
          <p:nvPr/>
        </p:nvSpPr>
        <p:spPr>
          <a:xfrm>
            <a:off x="9314299" y="1008701"/>
            <a:ext cx="648072" cy="422989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HR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47260D-4062-9FFE-D4AD-60A70C9E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322" y="2758616"/>
            <a:ext cx="4179358" cy="134076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97B7346-AB1E-39DC-A37B-E6422048ECE1}"/>
              </a:ext>
            </a:extLst>
          </p:cNvPr>
          <p:cNvSpPr txBox="1"/>
          <p:nvPr/>
        </p:nvSpPr>
        <p:spPr>
          <a:xfrm>
            <a:off x="4006322" y="4347657"/>
            <a:ext cx="6097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1F497D"/>
                </a:solidFill>
                <a:latin typeface="Google Sans"/>
                <a:ea typeface="微軟正黑體"/>
              </a:rPr>
              <a:t>Convolutional Neural Network (CNN)</a:t>
            </a:r>
            <a:endParaRPr lang="zh-TW" altLang="en-US" sz="2000" b="1" dirty="0">
              <a:solidFill>
                <a:srgbClr val="1F497D"/>
              </a:solidFill>
              <a:latin typeface="Calibri"/>
              <a:ea typeface="微軟正黑體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917EB8-D61D-5135-525F-B84BB3AE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" y="1672591"/>
            <a:ext cx="3981589" cy="39378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E95DF6-91F4-9A41-A38A-FAE24766E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679" y="1672591"/>
            <a:ext cx="4079109" cy="393783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19CA11A-ADA6-BA73-BBC8-9D3C496E8E75}"/>
              </a:ext>
            </a:extLst>
          </p:cNvPr>
          <p:cNvSpPr txBox="1"/>
          <p:nvPr/>
        </p:nvSpPr>
        <p:spPr>
          <a:xfrm>
            <a:off x="265736" y="5683031"/>
            <a:ext cx="2702652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pt-BR" dirty="0">
                <a:solidFill>
                  <a:prstClr val="black"/>
                </a:solidFill>
                <a:latin typeface="Calibri"/>
                <a:ea typeface="微軟正黑體"/>
              </a:rPr>
              <a:t>（</a:t>
            </a:r>
            <a:r>
              <a:rPr lang="zh-TW" altLang="pt-BR" dirty="0">
                <a:solidFill>
                  <a:prstClr val="black"/>
                </a:solidFill>
                <a:highlight>
                  <a:srgbClr val="F7B71D"/>
                </a:highlight>
                <a:latin typeface="Calibri"/>
                <a:ea typeface="微軟正黑體"/>
              </a:rPr>
              <a:t> </a:t>
            </a:r>
            <a:r>
              <a:rPr lang="pt-BR" altLang="zh-TW" dirty="0">
                <a:solidFill>
                  <a:prstClr val="black"/>
                </a:solidFill>
                <a:highlight>
                  <a:srgbClr val="F7B71D"/>
                </a:highlight>
                <a:latin typeface="Calibri"/>
                <a:ea typeface="微軟正黑體"/>
              </a:rPr>
              <a:t>lat </a:t>
            </a:r>
            <a:r>
              <a:rPr lang="zh-TW" altLang="pt-BR" dirty="0">
                <a:solidFill>
                  <a:prstClr val="black"/>
                </a:solidFill>
                <a:latin typeface="Calibri"/>
                <a:ea typeface="微軟正黑體"/>
              </a:rPr>
              <a:t>）：</a:t>
            </a:r>
            <a:r>
              <a:rPr lang="pt-BR" altLang="zh-TW" dirty="0">
                <a:solidFill>
                  <a:prstClr val="black"/>
                </a:solidFill>
                <a:latin typeface="Calibri"/>
                <a:ea typeface="微軟正黑體"/>
              </a:rPr>
              <a:t>24°N ~ 25°N </a:t>
            </a:r>
          </a:p>
          <a:p>
            <a:pPr>
              <a:lnSpc>
                <a:spcPct val="150000"/>
              </a:lnSpc>
            </a:pPr>
            <a:r>
              <a:rPr lang="zh-TW" altLang="pt-BR" dirty="0">
                <a:solidFill>
                  <a:prstClr val="black"/>
                </a:solidFill>
                <a:latin typeface="Calibri"/>
                <a:ea typeface="微軟正黑體"/>
              </a:rPr>
              <a:t>（ </a:t>
            </a:r>
            <a:r>
              <a:rPr lang="pt-BR" altLang="zh-TW" dirty="0">
                <a:solidFill>
                  <a:prstClr val="black"/>
                </a:solidFill>
                <a:highlight>
                  <a:srgbClr val="F7B71D"/>
                </a:highlight>
                <a:latin typeface="Calibri"/>
                <a:ea typeface="微軟正黑體"/>
              </a:rPr>
              <a:t>lon</a:t>
            </a:r>
            <a:r>
              <a:rPr lang="zh-TW" altLang="pt-BR" dirty="0">
                <a:solidFill>
                  <a:prstClr val="black"/>
                </a:solidFill>
                <a:latin typeface="Calibri"/>
                <a:ea typeface="微軟正黑體"/>
              </a:rPr>
              <a:t>）：</a:t>
            </a:r>
            <a:r>
              <a:rPr lang="pt-BR" altLang="zh-TW" dirty="0">
                <a:solidFill>
                  <a:prstClr val="black"/>
                </a:solidFill>
                <a:latin typeface="Calibri"/>
                <a:ea typeface="微軟正黑體"/>
              </a:rPr>
              <a:t>121°E ~ 122°E</a:t>
            </a:r>
            <a:endParaRPr lang="zh-TW" altLang="en-US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D7892B-7178-F7D7-34EC-8E13EBC16B67}"/>
              </a:ext>
            </a:extLst>
          </p:cNvPr>
          <p:cNvSpPr txBox="1"/>
          <p:nvPr/>
        </p:nvSpPr>
        <p:spPr>
          <a:xfrm>
            <a:off x="9016226" y="5615330"/>
            <a:ext cx="2702652" cy="87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pt-BR" dirty="0">
                <a:solidFill>
                  <a:prstClr val="black"/>
                </a:solidFill>
                <a:latin typeface="Calibri"/>
                <a:ea typeface="微軟正黑體"/>
              </a:rPr>
              <a:t>（</a:t>
            </a:r>
            <a:r>
              <a:rPr lang="zh-TW" altLang="pt-BR" dirty="0">
                <a:solidFill>
                  <a:prstClr val="black"/>
                </a:solidFill>
                <a:highlight>
                  <a:srgbClr val="F7B71D"/>
                </a:highlight>
                <a:latin typeface="Calibri"/>
                <a:ea typeface="微軟正黑體"/>
              </a:rPr>
              <a:t> </a:t>
            </a:r>
            <a:r>
              <a:rPr lang="pt-BR" altLang="zh-TW" dirty="0">
                <a:solidFill>
                  <a:prstClr val="black"/>
                </a:solidFill>
                <a:highlight>
                  <a:srgbClr val="F7B71D"/>
                </a:highlight>
                <a:latin typeface="Calibri"/>
                <a:ea typeface="微軟正黑體"/>
              </a:rPr>
              <a:t>lat </a:t>
            </a:r>
            <a:r>
              <a:rPr lang="zh-TW" altLang="pt-BR" dirty="0">
                <a:solidFill>
                  <a:prstClr val="black"/>
                </a:solidFill>
                <a:latin typeface="Calibri"/>
                <a:ea typeface="微軟正黑體"/>
              </a:rPr>
              <a:t>）：</a:t>
            </a:r>
            <a:r>
              <a:rPr lang="pt-BR" altLang="zh-TW" dirty="0">
                <a:solidFill>
                  <a:prstClr val="black"/>
                </a:solidFill>
                <a:latin typeface="Calibri"/>
                <a:ea typeface="微軟正黑體"/>
              </a:rPr>
              <a:t>24°N ~ 25°N </a:t>
            </a:r>
          </a:p>
          <a:p>
            <a:pPr>
              <a:lnSpc>
                <a:spcPct val="150000"/>
              </a:lnSpc>
            </a:pPr>
            <a:r>
              <a:rPr lang="zh-TW" altLang="pt-BR" dirty="0">
                <a:solidFill>
                  <a:prstClr val="black"/>
                </a:solidFill>
                <a:latin typeface="Calibri"/>
                <a:ea typeface="微軟正黑體"/>
              </a:rPr>
              <a:t>（ </a:t>
            </a:r>
            <a:r>
              <a:rPr lang="pt-BR" altLang="zh-TW" dirty="0">
                <a:solidFill>
                  <a:prstClr val="black"/>
                </a:solidFill>
                <a:highlight>
                  <a:srgbClr val="F7B71D"/>
                </a:highlight>
                <a:latin typeface="Calibri"/>
                <a:ea typeface="微軟正黑體"/>
              </a:rPr>
              <a:t>lon</a:t>
            </a:r>
            <a:r>
              <a:rPr lang="zh-TW" altLang="pt-BR" dirty="0">
                <a:solidFill>
                  <a:prstClr val="black"/>
                </a:solidFill>
                <a:latin typeface="Calibri"/>
                <a:ea typeface="微軟正黑體"/>
              </a:rPr>
              <a:t>）：</a:t>
            </a:r>
            <a:r>
              <a:rPr lang="pt-BR" altLang="zh-TW" dirty="0">
                <a:solidFill>
                  <a:prstClr val="black"/>
                </a:solidFill>
                <a:latin typeface="Calibri"/>
                <a:ea typeface="微軟正黑體"/>
              </a:rPr>
              <a:t>121°E ~ 122°E</a:t>
            </a:r>
            <a:endParaRPr lang="zh-TW" altLang="en-US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F38FC2E-9E1B-F86F-3074-2233DA217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47" y="5259691"/>
            <a:ext cx="2919940" cy="14871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F45D3D5-11FC-FFE5-77A1-531885EB9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780" y="5260818"/>
            <a:ext cx="2919941" cy="14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6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A7797-8877-AEBE-7CB1-5A1012F13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4CF00-1CBA-7189-D056-890F0EC0ECCB}"/>
              </a:ext>
            </a:extLst>
          </p:cNvPr>
          <p:cNvSpPr txBox="1">
            <a:spLocks/>
          </p:cNvSpPr>
          <p:nvPr/>
        </p:nvSpPr>
        <p:spPr>
          <a:xfrm>
            <a:off x="876000" y="69102"/>
            <a:ext cx="10440000" cy="71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rgbClr val="1E73AA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HEALPix Grid 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E73AA"/>
              </a:solidFill>
              <a:effectLst/>
              <a:uLnTx/>
              <a:uFillTx/>
              <a:latin typeface="微軟正黑體"/>
              <a:ea typeface="微軟正黑體"/>
              <a:cs typeface="+mj-cs"/>
            </a:endParaRPr>
          </a:p>
        </p:txBody>
      </p:sp>
      <p:pic>
        <p:nvPicPr>
          <p:cNvPr id="3" name="內容版面配置區 8">
            <a:extLst>
              <a:ext uri="{FF2B5EF4-FFF2-40B4-BE49-F238E27FC236}">
                <a16:creationId xmlns:a16="http://schemas.microsoft.com/office/drawing/2014/main" id="{75B4B650-4A1E-0831-F369-A780B3D1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08" y="1567725"/>
            <a:ext cx="5374319" cy="44409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4C25AAE-0BD0-289C-4375-D7C5473C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28" y="1514901"/>
            <a:ext cx="4881173" cy="4440103"/>
          </a:xfrm>
          <a:prstGeom prst="rect">
            <a:avLst/>
          </a:prstGeom>
        </p:spPr>
      </p:pic>
      <p:sp>
        <p:nvSpPr>
          <p:cNvPr id="5" name="圓角矩形 141">
            <a:extLst>
              <a:ext uri="{FF2B5EF4-FFF2-40B4-BE49-F238E27FC236}">
                <a16:creationId xmlns:a16="http://schemas.microsoft.com/office/drawing/2014/main" id="{4CA0AFFE-CFD4-161A-BDAC-068667BFFF7B}"/>
              </a:ext>
            </a:extLst>
          </p:cNvPr>
          <p:cNvSpPr/>
          <p:nvPr/>
        </p:nvSpPr>
        <p:spPr>
          <a:xfrm>
            <a:off x="2893027" y="1022349"/>
            <a:ext cx="648072" cy="422989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HR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A5582E5-553C-C9C7-CA8F-18A7547E5324}"/>
              </a:ext>
            </a:extLst>
          </p:cNvPr>
          <p:cNvCxnSpPr/>
          <p:nvPr/>
        </p:nvCxnSpPr>
        <p:spPr>
          <a:xfrm flipV="1">
            <a:off x="3152633" y="1828800"/>
            <a:ext cx="3432412" cy="757451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21AC231-3050-48FA-664E-6E8E3266B1B0}"/>
              </a:ext>
            </a:extLst>
          </p:cNvPr>
          <p:cNvCxnSpPr>
            <a:cxnSpLocks/>
          </p:cNvCxnSpPr>
          <p:nvPr/>
        </p:nvCxnSpPr>
        <p:spPr>
          <a:xfrm>
            <a:off x="3152633" y="3429000"/>
            <a:ext cx="3432412" cy="2526004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8473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8BF8C-F2C4-5759-ADC4-62CDC407F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78D32-E6FF-058C-80E7-F5686B10DCD4}"/>
              </a:ext>
            </a:extLst>
          </p:cNvPr>
          <p:cNvSpPr txBox="1">
            <a:spLocks/>
          </p:cNvSpPr>
          <p:nvPr/>
        </p:nvSpPr>
        <p:spPr>
          <a:xfrm>
            <a:off x="876000" y="69102"/>
            <a:ext cx="10440000" cy="71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rgbClr val="1E73AA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Lat-</a:t>
            </a:r>
            <a:r>
              <a:rPr lang="en-US" altLang="zh-TW" dirty="0">
                <a:solidFill>
                  <a:srgbClr val="000099"/>
                </a:solidFill>
                <a:latin typeface="Georgia" panose="02040502050405020303" pitchFamily="18" charset="0"/>
                <a:ea typeface="微軟正黑體"/>
              </a:rPr>
              <a:t>L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on Grid  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E73AA"/>
              </a:solidFill>
              <a:effectLst/>
              <a:uLnTx/>
              <a:uFillTx/>
              <a:latin typeface="微軟正黑體"/>
              <a:ea typeface="微軟正黑體"/>
              <a:cs typeface="+mj-cs"/>
            </a:endParaRPr>
          </a:p>
        </p:txBody>
      </p:sp>
      <p:sp>
        <p:nvSpPr>
          <p:cNvPr id="3" name="圓角矩形 141">
            <a:extLst>
              <a:ext uri="{FF2B5EF4-FFF2-40B4-BE49-F238E27FC236}">
                <a16:creationId xmlns:a16="http://schemas.microsoft.com/office/drawing/2014/main" id="{3C8535DC-01F1-6E56-98BA-4926404C1753}"/>
              </a:ext>
            </a:extLst>
          </p:cNvPr>
          <p:cNvSpPr/>
          <p:nvPr/>
        </p:nvSpPr>
        <p:spPr>
          <a:xfrm>
            <a:off x="2893027" y="1022349"/>
            <a:ext cx="648072" cy="422989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HR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1BC30E-B9A9-1E3D-736A-DD6C9321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0" y="1567725"/>
            <a:ext cx="5067337" cy="43349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F25958C-45CB-3741-9F93-F5F7F300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91811"/>
            <a:ext cx="5481650" cy="441685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4A07C23-8B2C-A586-02CD-FD507D45DE7D}"/>
              </a:ext>
            </a:extLst>
          </p:cNvPr>
          <p:cNvCxnSpPr/>
          <p:nvPr/>
        </p:nvCxnSpPr>
        <p:spPr>
          <a:xfrm flipV="1">
            <a:off x="3152633" y="1849271"/>
            <a:ext cx="3432412" cy="757451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5867333-B064-9934-3194-6CCF6A50C6D5}"/>
              </a:ext>
            </a:extLst>
          </p:cNvPr>
          <p:cNvCxnSpPr>
            <a:cxnSpLocks/>
          </p:cNvCxnSpPr>
          <p:nvPr/>
        </p:nvCxnSpPr>
        <p:spPr>
          <a:xfrm>
            <a:off x="3152633" y="3429000"/>
            <a:ext cx="3432412" cy="2526004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0267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D9E00-8E30-00DA-2E1C-B02D9556C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FC19E-A80C-7CE6-42E7-24744108A46A}"/>
              </a:ext>
            </a:extLst>
          </p:cNvPr>
          <p:cNvSpPr txBox="1">
            <a:spLocks/>
          </p:cNvSpPr>
          <p:nvPr/>
        </p:nvSpPr>
        <p:spPr>
          <a:xfrm>
            <a:off x="876000" y="69102"/>
            <a:ext cx="10440000" cy="719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000" b="1" kern="1200" baseline="0">
                <a:solidFill>
                  <a:srgbClr val="1E73AA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Georgia" panose="02040502050405020303" pitchFamily="18" charset="0"/>
                <a:ea typeface="微軟正黑體"/>
                <a:cs typeface="+mj-cs"/>
              </a:rPr>
              <a:t>Model Training and Evaluation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1E73AA"/>
              </a:solidFill>
              <a:effectLst/>
              <a:uLnTx/>
              <a:uFillTx/>
              <a:latin typeface="微軟正黑體"/>
              <a:ea typeface="微軟正黑體"/>
              <a:cs typeface="+mj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EB750D-68F6-9473-EED2-2AF067011816}"/>
              </a:ext>
            </a:extLst>
          </p:cNvPr>
          <p:cNvSpPr txBox="1"/>
          <p:nvPr/>
        </p:nvSpPr>
        <p:spPr>
          <a:xfrm>
            <a:off x="5001905" y="6419566"/>
            <a:ext cx="23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99"/>
                </a:solidFill>
                <a:latin typeface="Georgia" panose="02040502050405020303" pitchFamily="18" charset="0"/>
                <a:ea typeface="微軟正黑體"/>
              </a:rPr>
              <a:t>Baseline Test</a:t>
            </a:r>
            <a:endParaRPr lang="zh-TW" altLang="en-US" b="1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E0ECF25-1AD0-5514-9136-389AE863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7" y="3180545"/>
            <a:ext cx="11203498" cy="329958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6346BFF-BCBF-DF96-A6EC-EB6A4482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96" y="1857182"/>
            <a:ext cx="5925987" cy="98402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FEC4EC1-CD3B-BB78-C06D-0F02CAE15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47" y="1799331"/>
            <a:ext cx="5542233" cy="112082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EB9C92D-D132-E72E-8610-0602321D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47" y="1009679"/>
            <a:ext cx="11066776" cy="5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43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預設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174</Words>
  <Application>Microsoft Office PowerPoint</Application>
  <PresentationFormat>寬螢幕</PresentationFormat>
  <Paragraphs>35</Paragraphs>
  <Slides>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Google Sans</vt:lpstr>
      <vt:lpstr>微軟正黑體</vt:lpstr>
      <vt:lpstr>Aptos</vt:lpstr>
      <vt:lpstr>Aptos Display</vt:lpstr>
      <vt:lpstr>Arial</vt:lpstr>
      <vt:lpstr>Calibri</vt:lpstr>
      <vt:lpstr>Georgia</vt:lpstr>
      <vt:lpstr>Wingdings</vt:lpstr>
      <vt:lpstr>Office 佈景主題</vt:lpstr>
      <vt:lpstr>1_Office 佈景主題</vt:lpstr>
      <vt:lpstr>  Data Handling &amp; Visualization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NCDR-P-113098_03</dc:creator>
  <cp:lastModifiedBy>NCDR-P-113098_03</cp:lastModifiedBy>
  <cp:revision>6</cp:revision>
  <dcterms:created xsi:type="dcterms:W3CDTF">2025-05-15T14:28:58Z</dcterms:created>
  <dcterms:modified xsi:type="dcterms:W3CDTF">2025-05-16T01:53:35Z</dcterms:modified>
</cp:coreProperties>
</file>